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95" r:id="rId4"/>
    <p:sldId id="259" r:id="rId5"/>
    <p:sldId id="263" r:id="rId6"/>
    <p:sldId id="264" r:id="rId7"/>
    <p:sldId id="300" r:id="rId8"/>
    <p:sldId id="265" r:id="rId9"/>
    <p:sldId id="267" r:id="rId10"/>
    <p:sldId id="268" r:id="rId11"/>
    <p:sldId id="269" r:id="rId12"/>
    <p:sldId id="272" r:id="rId13"/>
    <p:sldId id="297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98" r:id="rId23"/>
    <p:sldId id="281" r:id="rId24"/>
    <p:sldId id="282" r:id="rId25"/>
    <p:sldId id="299" r:id="rId26"/>
    <p:sldId id="285" r:id="rId27"/>
    <p:sldId id="283" r:id="rId28"/>
    <p:sldId id="301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EFFE2-1455-4725-A818-449D9B1FA0C9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5C2CB-899E-478C-8210-45B87A47A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192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EFFE2-1455-4725-A818-449D9B1FA0C9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5C2CB-899E-478C-8210-45B87A47A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312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EFFE2-1455-4725-A818-449D9B1FA0C9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5C2CB-899E-478C-8210-45B87A47A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875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EFFE2-1455-4725-A818-449D9B1FA0C9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5C2CB-899E-478C-8210-45B87A47A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891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EFFE2-1455-4725-A818-449D9B1FA0C9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5C2CB-899E-478C-8210-45B87A47A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27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EFFE2-1455-4725-A818-449D9B1FA0C9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5C2CB-899E-478C-8210-45B87A47A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320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EFFE2-1455-4725-A818-449D9B1FA0C9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5C2CB-899E-478C-8210-45B87A47A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88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EFFE2-1455-4725-A818-449D9B1FA0C9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5C2CB-899E-478C-8210-45B87A47A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069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EFFE2-1455-4725-A818-449D9B1FA0C9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5C2CB-899E-478C-8210-45B87A47A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137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EFFE2-1455-4725-A818-449D9B1FA0C9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5C2CB-899E-478C-8210-45B87A47A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101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EFFE2-1455-4725-A818-449D9B1FA0C9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5C2CB-899E-478C-8210-45B87A47A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345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5EFFE2-1455-4725-A818-449D9B1FA0C9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5C2CB-899E-478C-8210-45B87A47A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191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Hepatitis C Virus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67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98490" y="1249251"/>
            <a:ext cx="10663707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Treatment </a:t>
            </a:r>
            <a:endParaRPr lang="en-US" sz="32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HCV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genotype 1 is less responsive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interferon and ribavirin than are genotypes 2 and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and should be treated for longer duration.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addition of a protease inhibitor, to the combination of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peginterferon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ribavirin significantly improved the duration of the suppression of viral replication of HCV genotype 1.</a:t>
            </a:r>
          </a:p>
        </p:txBody>
      </p:sp>
    </p:spTree>
    <p:extLst>
      <p:ext uri="{BB962C8B-B14F-4D97-AF65-F5344CB8AC3E}">
        <p14:creationId xmlns:p14="http://schemas.microsoft.com/office/powerpoint/2010/main" val="275023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01521" y="1249250"/>
            <a:ext cx="10251583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Prevention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vaccine available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Immune globulin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prepration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not useful.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effective regimen for prophylaxis following needle-stick injury; only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monitoring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recommended.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Blood found to contain antibody is discarded—a procedure that has prevented virtually all cases of transfusion-acquired HCV infection since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1994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3601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20461" y="1159099"/>
            <a:ext cx="965915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Prevention</a:t>
            </a:r>
          </a:p>
          <a:p>
            <a:endParaRPr lang="en-US" sz="3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Patients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coinfected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with HCV and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HIV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should be prescribed highly active antiretroviral therapy (HAART) with caution because recovery of cell-mediated immunity (immune reconstitution) can result in an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exacerbation of hepatitis.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Consideration should be given to treat the HCV infection prior to starting HAART.</a:t>
            </a:r>
          </a:p>
        </p:txBody>
      </p:sp>
    </p:spTree>
    <p:extLst>
      <p:ext uri="{BB962C8B-B14F-4D97-AF65-F5344CB8AC3E}">
        <p14:creationId xmlns:p14="http://schemas.microsoft.com/office/powerpoint/2010/main" val="115682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35629" y="2653047"/>
            <a:ext cx="74182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Hepatitis D virus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78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2885" y="1056068"/>
            <a:ext cx="949172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HDV</a:t>
            </a:r>
          </a:p>
          <a:p>
            <a:endParaRPr lang="en-US" sz="32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Defective virus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cannot replicate by itself because it does not have the genes for its envelope protein).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Replicate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only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cells also infected with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HBV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because HDV uses the surface antigen of HBV (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HBsAg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as its envelope protein.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HBV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therefore 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helper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virus for HDV </a:t>
            </a: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3894" y="4225723"/>
            <a:ext cx="3760024" cy="2108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01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75008" y="1159098"/>
            <a:ext cx="9684913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HDV</a:t>
            </a:r>
          </a:p>
          <a:p>
            <a:endParaRPr lang="en-US" sz="32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Enveloped virus with (-)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ssRNA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genome , closed circle.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virion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polymerase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 serotype because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HBsAg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has only one serotype.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9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4253" y="1944709"/>
            <a:ext cx="862884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Transmission &amp; Epidemiology</a:t>
            </a:r>
          </a:p>
          <a:p>
            <a:endParaRPr lang="en-US" sz="32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Same means as is HBV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(by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blood, sexually, and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perinatally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most HDV infections occur in intravenous drug users who share needles.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Worldwide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a similar distribution to that of HBV infections.</a:t>
            </a:r>
          </a:p>
        </p:txBody>
      </p:sp>
    </p:spTree>
    <p:extLst>
      <p:ext uri="{BB962C8B-B14F-4D97-AF65-F5344CB8AC3E}">
        <p14:creationId xmlns:p14="http://schemas.microsoft.com/office/powerpoint/2010/main" val="274912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36372" y="643944"/>
            <a:ext cx="9955369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Pathogenesis &amp; Immunity</a:t>
            </a:r>
          </a:p>
          <a:p>
            <a:endParaRPr lang="en-US" sz="32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Similar to HBV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virus-infected hepatocytes are damaged by cytotoxic T cells). </a:t>
            </a: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IgG antibody against delta antigen is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detected for long periods after infection; it is therefore uncertain whether long-term immunity to HDV exists.</a:t>
            </a:r>
          </a:p>
        </p:txBody>
      </p:sp>
    </p:spTree>
    <p:extLst>
      <p:ext uri="{BB962C8B-B14F-4D97-AF65-F5344CB8AC3E}">
        <p14:creationId xmlns:p14="http://schemas.microsoft.com/office/powerpoint/2010/main" val="134208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07583" y="592428"/>
            <a:ext cx="1031597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Clinical Findings</a:t>
            </a: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Occurs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only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a person infected with HBV.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person can either be infected with both HDV and HBV at the same time “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coinfected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or be previously infected with HBV and then “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superinfected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with HDV.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04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49250" y="1674255"/>
            <a:ext cx="98780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oinfection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HDV and HBV is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severe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 in those infected with HBV alone, but the incidence of chronic hepatitis is about the same in patients infected with HBV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alone.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Chronic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carriers of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HBV who become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superinfected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with HDV is much more severe, and the incidence of fulminant, life-threatening hepatitis, and liver failure is significantly higher.</a:t>
            </a:r>
          </a:p>
        </p:txBody>
      </p:sp>
    </p:spTree>
    <p:extLst>
      <p:ext uri="{BB962C8B-B14F-4D97-AF65-F5344CB8AC3E}">
        <p14:creationId xmlns:p14="http://schemas.microsoft.com/office/powerpoint/2010/main" val="371900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66212" y="993557"/>
            <a:ext cx="547179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HCV</a:t>
            </a:r>
          </a:p>
          <a:p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Family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Flaviviridae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Genera;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Hepacivirus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Enveloped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virion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Nucleocapsid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(+)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RNA.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has no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virion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polymerase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Six genotypes.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3756" y="1745809"/>
            <a:ext cx="4908019" cy="512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67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6326" y="1408991"/>
            <a:ext cx="79248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Laboratory </a:t>
            </a: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Diagnosis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diagnosis of HDV infection in the laboratory is made by detecting either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delta antigen or IgM antibody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delta antigen in the patient’s serum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29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03797" y="463638"/>
            <a:ext cx="8976575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Treatment &amp; Prevention</a:t>
            </a:r>
          </a:p>
          <a:p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Peginterferon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alfa can reduce some of the effects of the chronic hepatitis caused by HDV but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does not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eradicate the chronic carrier state.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specific antiviral therapy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against HDV.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vaccine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against HDV, but a person immunized against HBV will not be infected by HDV because HDV cannot replicate unless HBV infection also occurs.</a:t>
            </a:r>
          </a:p>
        </p:txBody>
      </p:sp>
    </p:spTree>
    <p:extLst>
      <p:ext uri="{BB962C8B-B14F-4D97-AF65-F5344CB8AC3E}">
        <p14:creationId xmlns:p14="http://schemas.microsoft.com/office/powerpoint/2010/main" val="187850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74560" y="2497359"/>
            <a:ext cx="66683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HEPATITIS E VIRUS (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HEV)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73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87889" y="1352282"/>
            <a:ext cx="1026446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HEPATITIS E VIRUS (HEV)</a:t>
            </a:r>
          </a:p>
          <a:p>
            <a:endParaRPr lang="en-US" sz="32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Transmitted by 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fecal–oral route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 enveloped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ss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RNA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virus.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Hepevirus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family.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Clinically resembles hepatitis A, with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exception of a high mortality rate in pregnant women.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Chronic liver disease does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occur, and there is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prolonged carrier state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23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93949" y="1107583"/>
            <a:ext cx="8087933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Diagnosis</a:t>
            </a:r>
          </a:p>
          <a:p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test for HEV antibody is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readily available, the diagnosis is therefore typically made by excluding HAV and other causes.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antiviral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treatment and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vaccine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91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86528" y="2368571"/>
            <a:ext cx="678371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HEPATITIS G VIRUS (HGV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GBV-C virus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03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00767" y="1223491"/>
            <a:ext cx="101485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HEPATITIS G VIRUS (HGV)</a:t>
            </a:r>
          </a:p>
          <a:p>
            <a:endParaRPr lang="en-US" sz="32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1996, hepatitis G virus (HGV) was isolated from patients with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posttransfusion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hepatitis.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Flavivirus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family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as is HCV.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However, unlike HCV, which is clearly the cause of both acute hepatitis and chronic active hepatitis and predisposes to hepatocellular carcinoma,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HGV has not been documented to cause any of these clinical findings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77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13646" y="2125014"/>
            <a:ext cx="971066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role of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HGV is unclear,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it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cause a chronic infection lasting for decades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HGV is transmitted via sexual intercourse and blood.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Patients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coinfected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with HIV and HGV have a lower mortality rate and have less HIV in their blood than those infected with HIV alone.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is hypothesized that HGV may interfere with the replication of HIV.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93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2033" y="2967335"/>
            <a:ext cx="534793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Thank you</a:t>
            </a:r>
            <a:endParaRPr lang="en-US" sz="9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7000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199" y="631065"/>
            <a:ext cx="7834649" cy="5376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HCV genotypes</a:t>
            </a:r>
            <a:endParaRPr lang="en-US" sz="3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genetic variability is due to the high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mutation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rate in the envelope gene coupled with the absence of a proofreading function in the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virion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-encoded RNA polymerase.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Genotype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clinically important in determining potential response to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interferon-based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therapy and the required duration of such therapy. Genotypes 1 and 4 are less responsive to interferon-based treatment than are the other genotypes (2, 3, 5 and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6)The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duration of standard interferon-based therapy for genotypes 1 and 4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longer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8997" y="2112136"/>
            <a:ext cx="3473003" cy="4514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58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14658" y="1418084"/>
            <a:ext cx="740964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Transmission &amp; </a:t>
            </a:r>
            <a:r>
              <a:rPr lang="en-US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Epidemiology</a:t>
            </a:r>
          </a:p>
          <a:p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HCV is transmitted primarily via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blood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especially sharing  needle  or other equipment,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Transmission via blood transfusion rarely occurs because donated blood containing antibody to HCV is discarded.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Sexual : rare.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Perinatal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59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5465" y="1133341"/>
            <a:ext cx="9105363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Clinical Findings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Most cases are asymptomatic.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left untreated progress to cirrhosis and hepatocellular carcinoma.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Acute infection with HCV is milder than infection with HBV.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Chronic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carrier state occurs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often with HCV infection than with HBV.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81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4704" y="1365160"/>
            <a:ext cx="1035461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Clinical </a:t>
            </a:r>
            <a:r>
              <a:rPr lang="en-US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Findings</a:t>
            </a:r>
          </a:p>
          <a:p>
            <a:endParaRPr lang="en-US" sz="3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mean incubation period is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weeks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HCV infection also leads to significant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autoimmune reactions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including vasculitis,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arthralgias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purpura, and glomerulonephritis.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66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1836" y="0"/>
            <a:ext cx="57859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7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30569" y="1880315"/>
            <a:ext cx="824677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Laboratory Diagnosis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HCV antibodies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by(ELISA):The test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does not distinguish between IgM and IgG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does not distinguish between an acute, chronic, or resolved infection.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PCR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viral RNA (viral load) in the serum, monitor the success of drug therapy.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22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75764" y="1223493"/>
            <a:ext cx="1004552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Treatment </a:t>
            </a:r>
            <a:endParaRPr lang="en-US" sz="32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Acute hepatitis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 :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peginterferon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alfa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significantly decreases the number of patients who become chronic carriers.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Chronic hepatitis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C:  combination of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peginterferon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alfa-2a,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Ribavirin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a protease inhibitor.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some patients, treatment significantly reduces viral replication, and viral RNA (viral load) becomes undetectable.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12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2357</TotalTime>
  <Words>1017</Words>
  <Application>Microsoft Office PowerPoint</Application>
  <PresentationFormat>Widescreen</PresentationFormat>
  <Paragraphs>113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Times New Roman</vt:lpstr>
      <vt:lpstr>Office Theme</vt:lpstr>
      <vt:lpstr>Hepatitis C Virus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Hepatitis C virus</dc:title>
  <dc:creator>user</dc:creator>
  <cp:lastModifiedBy>user</cp:lastModifiedBy>
  <cp:revision>65</cp:revision>
  <dcterms:created xsi:type="dcterms:W3CDTF">2023-04-03T07:26:42Z</dcterms:created>
  <dcterms:modified xsi:type="dcterms:W3CDTF">2023-04-05T05:59:45Z</dcterms:modified>
</cp:coreProperties>
</file>